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25196800" cy="36004500"/>
  <p:notesSz cx="6858000" cy="9144000"/>
  <p:embeddedFontLst>
    <p:embeddedFont>
      <p:font typeface="Arial Bold" panose="020B0604020202020204" charset="0"/>
      <p:regular r:id="rId6"/>
    </p:embeddedFont>
    <p:embeddedFont>
      <p:font typeface="TT Rounds Condensed" panose="020B0604020202020204" charset="0"/>
      <p:regular r:id="rId7"/>
    </p:embeddedFont>
    <p:embeddedFont>
      <p:font typeface="TT Rounds Condensed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1843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44539" y="5232663"/>
            <a:ext cx="23598179" cy="27254878"/>
            <a:chOff x="-66568" y="787126"/>
            <a:chExt cx="31464238" cy="36339837"/>
          </a:xfrm>
        </p:grpSpPr>
        <p:sp>
          <p:nvSpPr>
            <p:cNvPr id="4" name="Freeform 4"/>
            <p:cNvSpPr/>
            <p:nvPr/>
          </p:nvSpPr>
          <p:spPr>
            <a:xfrm>
              <a:off x="1496561" y="26823510"/>
              <a:ext cx="10808672" cy="6683384"/>
            </a:xfrm>
            <a:custGeom>
              <a:avLst/>
              <a:gdLst/>
              <a:ahLst/>
              <a:cxnLst/>
              <a:rect l="l" t="t" r="r" b="b"/>
              <a:pathLst>
                <a:path w="10808672" h="6683384">
                  <a:moveTo>
                    <a:pt x="0" y="0"/>
                  </a:moveTo>
                  <a:lnTo>
                    <a:pt x="10808672" y="0"/>
                  </a:lnTo>
                  <a:lnTo>
                    <a:pt x="10808672" y="6683384"/>
                  </a:lnTo>
                  <a:lnTo>
                    <a:pt x="0" y="6683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7707393" y="27163697"/>
              <a:ext cx="10087873" cy="6343198"/>
            </a:xfrm>
            <a:custGeom>
              <a:avLst/>
              <a:gdLst/>
              <a:ahLst/>
              <a:cxnLst/>
              <a:rect l="l" t="t" r="r" b="b"/>
              <a:pathLst>
                <a:path w="10087873" h="6343198">
                  <a:moveTo>
                    <a:pt x="0" y="0"/>
                  </a:moveTo>
                  <a:lnTo>
                    <a:pt x="10087873" y="0"/>
                  </a:lnTo>
                  <a:lnTo>
                    <a:pt x="10087873" y="6343197"/>
                  </a:lnTo>
                  <a:lnTo>
                    <a:pt x="0" y="6343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45" r="-84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66568" y="787126"/>
              <a:ext cx="31343628" cy="33175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75"/>
                </a:lnSpc>
              </a:pPr>
              <a:r>
                <a:rPr lang="en-US" sz="5312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TÍTULO DO TRABALHO</a:t>
              </a:r>
            </a:p>
            <a:p>
              <a:pPr algn="ctr">
                <a:lnSpc>
                  <a:spcPts val="4285"/>
                </a:lnSpc>
              </a:pPr>
              <a:r>
                <a:rPr lang="en-US" sz="357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AUTORES</a:t>
              </a:r>
            </a:p>
            <a:p>
              <a:pPr algn="ctr">
                <a:lnSpc>
                  <a:spcPts val="4285"/>
                </a:lnSpc>
              </a:pPr>
              <a:r>
                <a:rPr lang="en-US" sz="357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ORIENTADOR</a:t>
              </a:r>
            </a:p>
            <a:p>
              <a:pPr algn="ctr">
                <a:lnSpc>
                  <a:spcPts val="4285"/>
                </a:lnSpc>
              </a:pPr>
              <a:r>
                <a:rPr lang="en-US" sz="357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CO-ORIENTADOR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27913" y="6019317"/>
              <a:ext cx="27842607" cy="36666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571"/>
                </a:lnSpc>
              </a:pP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Salientar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brevemente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importância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da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experiência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como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pesquisador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em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que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consistiu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o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objetivo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central da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pesquisa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desenvolvida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explicitando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sucintamente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metodologia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resultados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alcançados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.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Deve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conter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no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máximo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500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caracteres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espaçamento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simples,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sem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parágrafo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sem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citações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. </a:t>
              </a:r>
            </a:p>
            <a:p>
              <a:pPr algn="just">
                <a:lnSpc>
                  <a:spcPts val="3571"/>
                </a:lnSpc>
              </a:pPr>
              <a:endParaRPr lang="en-US" sz="2976" spc="27" dirty="0">
                <a:solidFill>
                  <a:srgbClr val="3C3C3B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just">
                <a:lnSpc>
                  <a:spcPts val="3571"/>
                </a:lnSpc>
              </a:pP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PALAVRAS-CHAVE: Use </a:t>
              </a:r>
              <a:r>
                <a:rPr lang="en-US" sz="2976" spc="26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até</a:t>
              </a: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5 (</a:t>
              </a:r>
              <a:r>
                <a:rPr lang="en-US" sz="2976" spc="26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cinco</a:t>
              </a: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) </a:t>
              </a:r>
              <a:r>
                <a:rPr lang="en-US" sz="2976" spc="26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palavras</a:t>
              </a: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6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chave</a:t>
              </a: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6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separando</a:t>
              </a: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-as por </a:t>
              </a:r>
              <a:r>
                <a:rPr lang="en-US" sz="2976" spc="26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vírgula</a:t>
              </a:r>
              <a:r>
                <a:rPr lang="en-US" sz="2976" spc="26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.</a:t>
              </a:r>
            </a:p>
            <a:p>
              <a:pPr algn="just">
                <a:lnSpc>
                  <a:spcPts val="3571"/>
                </a:lnSpc>
              </a:pPr>
              <a:endParaRPr lang="en-US" sz="2976" spc="26" dirty="0">
                <a:solidFill>
                  <a:srgbClr val="3C3C3B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1647" y="4503642"/>
              <a:ext cx="28405301" cy="1041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50"/>
                </a:lnSpc>
              </a:pPr>
              <a:r>
                <a:rPr lang="en-US" sz="5208" spc="48" dirty="0">
                  <a:solidFill>
                    <a:srgbClr val="EA9E26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RESUMO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27913" y="11769494"/>
              <a:ext cx="29148250" cy="30510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571"/>
                </a:lnSpc>
              </a:pP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Na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introdução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descrever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o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projeto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de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pesquisa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sua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importância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/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relevância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evidenciando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sua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importância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para 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formação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discente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e para o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público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beneficiário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em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termos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quantitativos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qualitativos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.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Apresentar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claramente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o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problema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abordado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durante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o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projeto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sua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correlação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com as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áreas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temáticas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de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pesquisa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inovação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.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Caracterizar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o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público-alvo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beneficiário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.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Descrever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objetivos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geral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específicos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resultados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esperados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antever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principais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desafios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ou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dificuldades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de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execução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.</a:t>
              </a:r>
            </a:p>
            <a:p>
              <a:pPr algn="just">
                <a:lnSpc>
                  <a:spcPts val="3571"/>
                </a:lnSpc>
              </a:pPr>
              <a:endParaRPr lang="en-US" sz="2976" spc="27" dirty="0">
                <a:solidFill>
                  <a:srgbClr val="3C3C3B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71647" y="10016339"/>
              <a:ext cx="29510934" cy="1699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50"/>
                </a:lnSpc>
              </a:pPr>
              <a:r>
                <a:rPr lang="en-US" sz="5208" spc="48">
                  <a:solidFill>
                    <a:srgbClr val="EA9E26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INTRODUÇÃO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27913" y="16823679"/>
              <a:ext cx="28783872" cy="12044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571"/>
                </a:lnSpc>
              </a:pP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Nesta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seção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o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autor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deve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apresentar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referenciais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teóricos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utilizados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para o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desenvolvimento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da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pesquisa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descrevendo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as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teorias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mencionadas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de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maneira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embasar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o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desenvolvimento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do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trabalho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trazendo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palavra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dos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autores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que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subsidiam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pesquisa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71647" y="15513114"/>
              <a:ext cx="29510934" cy="2082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50"/>
                </a:lnSpc>
              </a:pPr>
              <a:r>
                <a:rPr lang="en-US" sz="5208" spc="46" dirty="0">
                  <a:solidFill>
                    <a:srgbClr val="EA9E26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METODOLOGIA</a:t>
              </a:r>
            </a:p>
            <a:p>
              <a:pPr algn="l">
                <a:lnSpc>
                  <a:spcPts val="6250"/>
                </a:lnSpc>
              </a:pPr>
              <a:endParaRPr lang="en-US" sz="5208" spc="46" dirty="0">
                <a:solidFill>
                  <a:srgbClr val="EA9E26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27913" y="20917425"/>
              <a:ext cx="14743901" cy="30510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571"/>
                </a:lnSpc>
              </a:pP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Apresentar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resultados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alcançados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e/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ou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esperados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observando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articulação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entre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objetivos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propostos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e o que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foi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efetivamente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alcançado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junto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público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beneficiário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.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Apontar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quando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necessário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as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eventuais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dificuldades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encontradas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que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limitaram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o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alcance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dos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resultados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. Pode-se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utilizar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de imagens,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gráficos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quadros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ou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tabelas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71647" y="19221099"/>
              <a:ext cx="13963624" cy="1699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50"/>
                </a:lnSpc>
              </a:pPr>
              <a:r>
                <a:rPr lang="en-US" sz="5208" spc="48">
                  <a:solidFill>
                    <a:srgbClr val="EA9E26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RESULTADOS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7434046" y="19316626"/>
              <a:ext cx="13963624" cy="1699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50"/>
                </a:lnSpc>
              </a:pPr>
              <a:r>
                <a:rPr lang="en-US" sz="5208" spc="48" dirty="0">
                  <a:solidFill>
                    <a:srgbClr val="EA9E26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CONCLUSÕES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7434046" y="21477386"/>
              <a:ext cx="13573449" cy="18199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571"/>
                </a:lnSpc>
              </a:pP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Explicitar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nas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considerações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finais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aspectos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mais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importantes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alcançados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pelo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projeto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e, se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necessário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eventuais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sugestões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de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melhoria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para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futuros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projetos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5425025"/>
              <a:ext cx="14527653" cy="1122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2"/>
                </a:lnSpc>
              </a:pPr>
              <a:r>
                <a:rPr lang="en-US" sz="1785" spc="16">
                  <a:solidFill>
                    <a:srgbClr val="3C3C3B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Figura 1</a:t>
              </a:r>
              <a:r>
                <a:rPr lang="en-US" sz="1785" spc="16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: Nome da figura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455279" y="24868575"/>
              <a:ext cx="14527653" cy="1122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2"/>
                </a:lnSpc>
              </a:pPr>
              <a:r>
                <a:rPr lang="en-US" sz="1785" spc="16">
                  <a:solidFill>
                    <a:srgbClr val="3C3C3B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Figura 2</a:t>
              </a:r>
              <a:r>
                <a:rPr lang="en-US" sz="1785" spc="16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: Nome da figura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27913" y="34634865"/>
              <a:ext cx="27346353" cy="1699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50"/>
                </a:lnSpc>
              </a:pPr>
              <a:r>
                <a:rPr lang="en-US" sz="5208" spc="48" dirty="0">
                  <a:solidFill>
                    <a:srgbClr val="EA9E26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REFERÊNCIAS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27913" y="36538084"/>
              <a:ext cx="27758201" cy="5888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571"/>
                </a:lnSpc>
              </a:pP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Relacionar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a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bibliografia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consultada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e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citada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no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artigo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,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conforme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as </a:t>
              </a:r>
              <a:r>
                <a:rPr lang="en-US" sz="2976" spc="27" dirty="0" err="1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normas</a:t>
              </a:r>
              <a:r>
                <a:rPr lang="en-US" sz="2976" spc="27" dirty="0">
                  <a:solidFill>
                    <a:srgbClr val="3C3C3B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da ABNT.</a:t>
              </a:r>
            </a:p>
          </p:txBody>
        </p:sp>
      </p:grpSp>
      <p:pic>
        <p:nvPicPr>
          <p:cNvPr id="26" name="Imagem 25" descr="Texto&#10;&#10;O conteúdo gerado por IA pode estar incorreto.">
            <a:extLst>
              <a:ext uri="{FF2B5EF4-FFF2-40B4-BE49-F238E27FC236}">
                <a16:creationId xmlns:a16="http://schemas.microsoft.com/office/drawing/2014/main" id="{F82CE8F0-F5FE-DE23-7D01-F9202E129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985" y="1387605"/>
            <a:ext cx="10662664" cy="2270198"/>
          </a:xfrm>
          <a:prstGeom prst="rect">
            <a:avLst/>
          </a:prstGeom>
        </p:spPr>
      </p:pic>
      <p:pic>
        <p:nvPicPr>
          <p:cNvPr id="30" name="Imagem 29" descr="Logotipo&#10;&#10;O conteúdo gerado por IA pode estar incorreto.">
            <a:extLst>
              <a:ext uri="{FF2B5EF4-FFF2-40B4-BE49-F238E27FC236}">
                <a16:creationId xmlns:a16="http://schemas.microsoft.com/office/drawing/2014/main" id="{FB1646B8-3E21-410E-A07E-BB1C50B28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154" y="33378766"/>
            <a:ext cx="8229600" cy="207797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2C9611A-2EAC-ACB6-7AC4-9F45D78A9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6" t="16897" r="23601" b="16388"/>
          <a:stretch>
            <a:fillRect/>
          </a:stretch>
        </p:blipFill>
        <p:spPr bwMode="auto">
          <a:xfrm>
            <a:off x="7614344" y="32999446"/>
            <a:ext cx="3176810" cy="26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m 31" descr="Logotipo&#10;&#10;O conteúdo gerado por IA pode estar incorreto.">
            <a:extLst>
              <a:ext uri="{FF2B5EF4-FFF2-40B4-BE49-F238E27FC236}">
                <a16:creationId xmlns:a16="http://schemas.microsoft.com/office/drawing/2014/main" id="{7EEFDEBB-2914-B9C2-E198-4485FA8B4A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851" y="33753113"/>
            <a:ext cx="4460409" cy="1373326"/>
          </a:xfrm>
          <a:prstGeom prst="rect">
            <a:avLst/>
          </a:prstGeom>
        </p:spPr>
      </p:pic>
      <p:pic>
        <p:nvPicPr>
          <p:cNvPr id="34" name="Imagem 33" descr="Texto, Logotipo&#10;&#10;O conteúdo gerado por IA pode estar incorreto.">
            <a:extLst>
              <a:ext uri="{FF2B5EF4-FFF2-40B4-BE49-F238E27FC236}">
                <a16:creationId xmlns:a16="http://schemas.microsoft.com/office/drawing/2014/main" id="{4A593727-5410-CC5B-03FD-15A737B1F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t="14454" r="9443" b="23680"/>
          <a:stretch>
            <a:fillRect/>
          </a:stretch>
        </p:blipFill>
        <p:spPr>
          <a:xfrm>
            <a:off x="919865" y="457416"/>
            <a:ext cx="5791201" cy="433817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68F18D-2D32-C463-B506-6800265FE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39" y="33331903"/>
            <a:ext cx="608647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c3dc5f-7cd1-44f1-ad3e-c852f362b0cb"/>
    <lcf76f155ced4ddcb4097134ff3c332f xmlns="93f79b37-4887-4a39-80d2-0936e4ef5ed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AEA8AEF289EC469568070342C0A21E" ma:contentTypeVersion="18" ma:contentTypeDescription="Create a new document." ma:contentTypeScope="" ma:versionID="a5c9cab8d2d95adecda3f44c4f156126">
  <xsd:schema xmlns:xsd="http://www.w3.org/2001/XMLSchema" xmlns:xs="http://www.w3.org/2001/XMLSchema" xmlns:p="http://schemas.microsoft.com/office/2006/metadata/properties" xmlns:ns2="93f79b37-4887-4a39-80d2-0936e4ef5ed3" xmlns:ns3="9ac3dc5f-7cd1-44f1-ad3e-c852f362b0cb" targetNamespace="http://schemas.microsoft.com/office/2006/metadata/properties" ma:root="true" ma:fieldsID="67c8293eb6ed496ede5c2d7fa33dd843" ns2:_="" ns3:_="">
    <xsd:import namespace="93f79b37-4887-4a39-80d2-0936e4ef5ed3"/>
    <xsd:import namespace="9ac3dc5f-7cd1-44f1-ad3e-c852f362b0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79b37-4887-4a39-80d2-0936e4ef5e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be3d53f-864c-4c30-b421-a8cfe89dac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3dc5f-7cd1-44f1-ad3e-c852f362b0c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c550868-e281-4f95-9cca-5728f85292a3}" ma:internalName="TaxCatchAll" ma:showField="CatchAllData" ma:web="9ac3dc5f-7cd1-44f1-ad3e-c852f362b0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FD9F9D-403F-4B85-BEDA-0D4DF29D77B0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3f79b37-4887-4a39-80d2-0936e4ef5ed3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9ac3dc5f-7cd1-44f1-ad3e-c852f362b0cb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DA314A4-E0A3-4D30-A3DB-283E34AEEA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D0DE81-0A99-4C71-9E0C-1CC881618D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f79b37-4887-4a39-80d2-0936e4ef5ed3"/>
    <ds:schemaRef ds:uri="9ac3dc5f-7cd1-44f1-ad3e-c852f362b0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293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TT Rounds Condensed Bold</vt:lpstr>
      <vt:lpstr>Arial Bold</vt:lpstr>
      <vt:lpstr>Calibri</vt:lpstr>
      <vt:lpstr>TT Rounds Condensed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MODELO_EXPOTEC</dc:title>
  <dc:creator>Simone Carla Pereira da Silva</dc:creator>
  <cp:lastModifiedBy>Francisco das Chagas Souza Junior</cp:lastModifiedBy>
  <cp:revision>5</cp:revision>
  <dcterms:created xsi:type="dcterms:W3CDTF">2006-08-16T00:00:00Z</dcterms:created>
  <dcterms:modified xsi:type="dcterms:W3CDTF">2025-08-21T11:22:14Z</dcterms:modified>
  <dc:identifier>DAGNRVzqm0s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0x0101002BAEA8AEF289EC469568070342C0A21E</vt:lpwstr>
  </property>
</Properties>
</file>